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3" r:id="rId1"/>
  </p:sldMasterIdLst>
  <p:notesMasterIdLst>
    <p:notesMasterId r:id="rId19"/>
  </p:notesMasterIdLst>
  <p:sldIdLst>
    <p:sldId id="279" r:id="rId2"/>
    <p:sldId id="280" r:id="rId3"/>
    <p:sldId id="281" r:id="rId4"/>
    <p:sldId id="270" r:id="rId5"/>
    <p:sldId id="257" r:id="rId6"/>
    <p:sldId id="283" r:id="rId7"/>
    <p:sldId id="289" r:id="rId8"/>
    <p:sldId id="301" r:id="rId9"/>
    <p:sldId id="284" r:id="rId10"/>
    <p:sldId id="290" r:id="rId11"/>
    <p:sldId id="298" r:id="rId12"/>
    <p:sldId id="306" r:id="rId13"/>
    <p:sldId id="296" r:id="rId14"/>
    <p:sldId id="295" r:id="rId15"/>
    <p:sldId id="299" r:id="rId16"/>
    <p:sldId id="304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91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4088E-AA3E-41CA-8FC4-BB404A6BCE0C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FF58D-9398-4E29-BF8D-C5E4B51F2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46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FF58D-9398-4E29-BF8D-C5E4B51F22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07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FF58D-9398-4E29-BF8D-C5E4B51F22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56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7151" y="1905004"/>
            <a:ext cx="9437699" cy="1625599"/>
          </a:xfrm>
        </p:spPr>
        <p:txBody>
          <a:bodyPr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2464" y="3657124"/>
            <a:ext cx="9432387" cy="99107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36636D-D922-432D-A958-524484B5923D}" type="datetimeFigureOut">
              <a:rPr lang="en-US"/>
              <a:pPr/>
              <a:t>3/6/2019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1219200" y="1600200"/>
            <a:ext cx="9742283" cy="73152"/>
            <a:chOff x="914400" y="1200150"/>
            <a:chExt cx="7306712" cy="54864"/>
          </a:xfrm>
        </p:grpSpPr>
        <p:sp>
          <p:nvSpPr>
            <p:cNvPr id="8" name="Oval 7"/>
            <p:cNvSpPr/>
            <p:nvPr/>
          </p:nvSpPr>
          <p:spPr>
            <a:xfrm>
              <a:off x="8166248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  <p:sp>
          <p:nvSpPr>
            <p:cNvPr id="9" name="Oval 8"/>
            <p:cNvSpPr/>
            <p:nvPr/>
          </p:nvSpPr>
          <p:spPr>
            <a:xfrm>
              <a:off x="914400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36847" y="12076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/>
          <p:cNvGrpSpPr/>
          <p:nvPr/>
        </p:nvGrpSpPr>
        <p:grpSpPr>
          <a:xfrm>
            <a:off x="1219200" y="4851400"/>
            <a:ext cx="9742283" cy="73152"/>
            <a:chOff x="914400" y="3638550"/>
            <a:chExt cx="7306712" cy="54864"/>
          </a:xfrm>
        </p:grpSpPr>
        <p:sp>
          <p:nvSpPr>
            <p:cNvPr id="14" name="Oval 13"/>
            <p:cNvSpPr/>
            <p:nvPr/>
          </p:nvSpPr>
          <p:spPr>
            <a:xfrm>
              <a:off x="8166248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914400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36847" y="36460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2408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125CB-59AF-4317-8E51-6FC2F169D54F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2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37125" y="434976"/>
            <a:ext cx="1168704" cy="56610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930" y="434976"/>
            <a:ext cx="8415942" cy="566102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729F8-F647-4152-93CB-637B9C04FAA8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08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72E0E-FC70-4F4A-95A9-657542A98649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12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1" y="990600"/>
            <a:ext cx="9347199" cy="2235203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2401" y="3733800"/>
            <a:ext cx="9347199" cy="1219200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A857-FF56-41F7-AD3F-EFF1DBA72EF1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74635" y="3475736"/>
            <a:ext cx="5642734" cy="54864"/>
            <a:chOff x="2455975" y="2588441"/>
            <a:chExt cx="4232051" cy="41148"/>
          </a:xfrm>
        </p:grpSpPr>
        <p:sp>
          <p:nvSpPr>
            <p:cNvPr id="14" name="Oval 13"/>
            <p:cNvSpPr/>
            <p:nvPr/>
          </p:nvSpPr>
          <p:spPr>
            <a:xfrm>
              <a:off x="6642306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455975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563229" y="2594391"/>
              <a:ext cx="4023360" cy="29249"/>
              <a:chOff x="2550323" y="3458731"/>
              <a:chExt cx="4023360" cy="3899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550323" y="3458731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50323" y="3497729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03863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803400"/>
            <a:ext cx="4775200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03400"/>
            <a:ext cx="4775200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B2C44-19C6-4E70-8BE6-DD4748E07A12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29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3264" y="1803400"/>
            <a:ext cx="4771048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2514600"/>
            <a:ext cx="4775200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664" y="1803400"/>
            <a:ext cx="4771048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2514600"/>
            <a:ext cx="4775200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A40FB-3FEC-4932-83DA-61BCA75115F8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6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766B-C74F-4216-8BA2-2959D0676826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82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3B1C-9F9B-4422-94D6-14C213F65F07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42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1" y="1803401"/>
            <a:ext cx="660400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0" y="1803401"/>
            <a:ext cx="2844801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ED991-B7E7-44E4-A838-B1D05E3AD2EC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59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219200" y="1803400"/>
            <a:ext cx="660400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39088" y="1925320"/>
            <a:ext cx="6364224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0" y="1803401"/>
            <a:ext cx="2844801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181D1-1FF8-4BAF-9FF0-0D30F3666598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8" name="Rounded Rectangle 7"/>
          <p:cNvSpPr/>
          <p:nvPr/>
        </p:nvSpPr>
        <p:spPr>
          <a:xfrm>
            <a:off x="304801" y="301752"/>
            <a:ext cx="11582400" cy="6254496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6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1" y="431800"/>
            <a:ext cx="9753600" cy="11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1803400"/>
            <a:ext cx="97536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7416801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9200" y="6172200"/>
            <a:ext cx="1219201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23A295C-ABC6-481A-AF41-860CF2740D48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1601" y="6172200"/>
            <a:ext cx="7112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104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74370" y="115570"/>
            <a:ext cx="10789920" cy="6275070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6000" dirty="0" smtClean="0">
                <a:solidFill>
                  <a:schemeClr val="accent4">
                    <a:lumMod val="50000"/>
                  </a:schemeClr>
                </a:solidFill>
              </a:rPr>
              <a:t>Team Name</a:t>
            </a:r>
            <a:r>
              <a:rPr lang="en-US" sz="5400" b="1" dirty="0" smtClean="0">
                <a:solidFill>
                  <a:schemeClr val="accent4">
                    <a:lumMod val="50000"/>
                  </a:schemeClr>
                </a:solidFill>
              </a:rPr>
              <a:t>: The Brainy Fools</a:t>
            </a:r>
            <a:endParaRPr lang="en-US" sz="6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29760" y="6768161"/>
            <a:ext cx="5048920" cy="365125"/>
          </a:xfrm>
        </p:spPr>
        <p:txBody>
          <a:bodyPr/>
          <a:lstStyle/>
          <a:p>
            <a:fld id="{ACD1E019-E64A-4BF2-91D6-AC2815AE658E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6399" y="6821419"/>
            <a:ext cx="1549101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37460" y="2743200"/>
            <a:ext cx="7063740" cy="2068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69130" y="4720590"/>
            <a:ext cx="6995160" cy="1657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accent3">
                    <a:lumMod val="50000"/>
                  </a:schemeClr>
                </a:solidFill>
              </a:rPr>
              <a:t>Flappy Bird</a:t>
            </a:r>
            <a:endParaRPr lang="en-US" sz="66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1" y="2108200"/>
            <a:ext cx="3619255" cy="310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7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C 6.25E-7 0.02315 0.08099 0.04167 0.17956 0.04167 C 0.28125 0.04167 0.36315 0.02315 0.36315 -3.7037E-7 C 0.36315 -0.02384 0.44414 -0.04167 0.54596 -0.04167 C 0.64453 -0.04167 0.72643 -0.02384 0.72643 -3.7037E-7 " pathEditMode="relative" rAng="0" ptsTypes="fffff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49" y="780256"/>
            <a:ext cx="10252075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lgerian" panose="04020705040A02060702" pitchFamily="82" charset="0"/>
              </a:rPr>
              <a:t>2D Animation(Con…)</a:t>
            </a:r>
            <a:endParaRPr lang="en-US" sz="4000" dirty="0"/>
          </a:p>
        </p:txBody>
      </p:sp>
      <p:pic>
        <p:nvPicPr>
          <p:cNvPr id="1028" name="Picture 4" descr="C:\Users\User\Desktop\New folder (2)\Mainn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70025" y="2049526"/>
            <a:ext cx="5695950" cy="4053556"/>
          </a:xfrm>
          <a:prstGeom prst="rect">
            <a:avLst/>
          </a:prstGeom>
          <a:noFill/>
        </p:spPr>
      </p:pic>
      <p:pic>
        <p:nvPicPr>
          <p:cNvPr id="1029" name="Picture 5" descr="C:\Users\User\Desktop\New folder (2)\Mainn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18075" y="1923257"/>
            <a:ext cx="5283200" cy="4306094"/>
          </a:xfrm>
          <a:prstGeom prst="rect">
            <a:avLst/>
          </a:prstGeom>
          <a:noFill/>
        </p:spPr>
      </p:pic>
      <p:pic>
        <p:nvPicPr>
          <p:cNvPr id="8" name="Picture 2" descr="C:\Users\User\Desktop\New folder (2)\BirdOutpu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38250" y="1923257"/>
            <a:ext cx="9086849" cy="43060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353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010" r="30622" b="7129"/>
          <a:stretch/>
        </p:blipFill>
        <p:spPr>
          <a:xfrm>
            <a:off x="617220" y="571500"/>
            <a:ext cx="3665220" cy="56921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0" y="4541520"/>
            <a:ext cx="2415540" cy="13868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If we click </a:t>
            </a:r>
            <a:r>
              <a:rPr lang="en-SG" b="1" dirty="0">
                <a:solidFill>
                  <a:schemeClr val="tx1"/>
                </a:solidFill>
              </a:rPr>
              <a:t>PLAY </a:t>
            </a:r>
            <a:r>
              <a:rPr lang="en-SG" dirty="0">
                <a:solidFill>
                  <a:schemeClr val="tx1"/>
                </a:solidFill>
              </a:rPr>
              <a:t>button we directly go to the gameplay background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636520" y="3619500"/>
            <a:ext cx="1935480" cy="1104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20" y="571500"/>
            <a:ext cx="4198620" cy="569214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907780" y="3128010"/>
            <a:ext cx="1714500" cy="57912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Gameplay Background</a:t>
            </a:r>
            <a:endParaRPr lang="en-US" dirty="0"/>
          </a:p>
        </p:txBody>
      </p:sp>
      <p:cxnSp>
        <p:nvCxnSpPr>
          <p:cNvPr id="14" name="Straight Arrow Connector 13"/>
          <p:cNvCxnSpPr>
            <a:endCxn id="12" idx="1"/>
          </p:cNvCxnSpPr>
          <p:nvPr/>
        </p:nvCxnSpPr>
        <p:spPr>
          <a:xfrm flipV="1">
            <a:off x="6987540" y="3417570"/>
            <a:ext cx="1920240" cy="1306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11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431800"/>
            <a:ext cx="9753600" cy="997989"/>
          </a:xfrm>
        </p:spPr>
        <p:txBody>
          <a:bodyPr/>
          <a:lstStyle/>
          <a:p>
            <a:r>
              <a:rPr lang="en-SG" b="1" dirty="0">
                <a:latin typeface="Algerian" panose="04020705040A02060702" pitchFamily="82" charset="0"/>
              </a:rPr>
              <a:t>OBJECTIVE SELECTION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72E0E-FC70-4F4A-95A9-657542A98649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12" y="3282481"/>
            <a:ext cx="1037027" cy="1037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580" y="1693659"/>
            <a:ext cx="457240" cy="4478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167" t="8815" r="61582" b="6741"/>
          <a:stretch/>
        </p:blipFill>
        <p:spPr>
          <a:xfrm>
            <a:off x="701819" y="1516269"/>
            <a:ext cx="7187648" cy="4833319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5"/>
          <a:srcRect t="7936" r="58668" b="7400"/>
          <a:stretch/>
        </p:blipFill>
        <p:spPr>
          <a:xfrm>
            <a:off x="2927465" y="1516269"/>
            <a:ext cx="8641081" cy="4833319"/>
          </a:xfrm>
          <a:prstGeom prst="rect">
            <a:avLst/>
          </a:prstGeo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 rotWithShape="1">
          <a:blip r:embed="rId6"/>
          <a:srcRect t="76774" r="80555" b="10045"/>
          <a:stretch/>
        </p:blipFill>
        <p:spPr>
          <a:xfrm>
            <a:off x="8196348" y="4065869"/>
            <a:ext cx="3372198" cy="1842461"/>
          </a:xfrm>
          <a:prstGeom prst="rect">
            <a:avLst/>
          </a:prstGeom>
        </p:spPr>
      </p:pic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7"/>
          <a:srcRect t="73899" r="79342" b="9565"/>
          <a:stretch/>
        </p:blipFill>
        <p:spPr>
          <a:xfrm>
            <a:off x="644003" y="3665913"/>
            <a:ext cx="4294699" cy="2506287"/>
          </a:xfrm>
          <a:prstGeom prst="rect">
            <a:avLst/>
          </a:prstGeom>
        </p:spPr>
      </p:pic>
      <p:pic>
        <p:nvPicPr>
          <p:cNvPr id="13" name="Content Placeholder 9"/>
          <p:cNvPicPr>
            <a:picLocks noChangeAspect="1"/>
          </p:cNvPicPr>
          <p:nvPr/>
        </p:nvPicPr>
        <p:blipFill rotWithShape="1">
          <a:blip r:embed="rId8"/>
          <a:srcRect b="4773"/>
          <a:stretch/>
        </p:blipFill>
        <p:spPr>
          <a:xfrm>
            <a:off x="701819" y="1516268"/>
            <a:ext cx="10819616" cy="483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7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02529" y="1595878"/>
            <a:ext cx="6528021" cy="4015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1200" y="3315693"/>
            <a:ext cx="1220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 smtClean="0">
                <a:solidFill>
                  <a:srgbClr val="FF0000"/>
                </a:solidFill>
              </a:rPr>
              <a:t>Window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876509" y="3450866"/>
            <a:ext cx="524784" cy="194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16131" y="763325"/>
            <a:ext cx="1653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 smtClean="0">
                <a:solidFill>
                  <a:srgbClr val="FF0000"/>
                </a:solidFill>
              </a:rPr>
              <a:t>Background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8555604" y="1163435"/>
            <a:ext cx="254044" cy="387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56952" y="1589094"/>
            <a:ext cx="3299792" cy="4039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05308" y="1059089"/>
            <a:ext cx="930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dirty="0" smtClean="0"/>
              <a:t>600</a:t>
            </a:r>
            <a:endParaRPr lang="en-US" sz="2800" b="1" dirty="0"/>
          </a:p>
        </p:txBody>
      </p:sp>
      <p:sp>
        <p:nvSpPr>
          <p:cNvPr id="12" name="Right Arrow 11"/>
          <p:cNvSpPr/>
          <p:nvPr/>
        </p:nvSpPr>
        <p:spPr>
          <a:xfrm>
            <a:off x="4420925" y="1059087"/>
            <a:ext cx="1089329" cy="48463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2699070" y="1059088"/>
            <a:ext cx="978408" cy="4846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720962" y="3286276"/>
            <a:ext cx="985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dirty="0" smtClean="0">
                <a:solidFill>
                  <a:schemeClr val="bg1"/>
                </a:solidFill>
              </a:rPr>
              <a:t>800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5879988" y="3938440"/>
            <a:ext cx="333955" cy="155591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flipV="1">
            <a:off x="5879988" y="1723444"/>
            <a:ext cx="333955" cy="15457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9197792">
            <a:off x="1995776" y="1229257"/>
            <a:ext cx="811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 smtClean="0"/>
              <a:t>(</a:t>
            </a:r>
            <a:r>
              <a:rPr lang="en-SG" b="1" dirty="0" smtClean="0"/>
              <a:t>0,0)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295444" y="1065874"/>
            <a:ext cx="2092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 dirty="0" smtClean="0"/>
              <a:t>600*3=18000</a:t>
            </a:r>
            <a:endParaRPr lang="en-US" sz="28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928" y="3340473"/>
            <a:ext cx="350550" cy="350550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2502529" y="3432722"/>
            <a:ext cx="778536" cy="16605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3442913" y="3722587"/>
            <a:ext cx="159028" cy="188870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 flipH="1">
            <a:off x="3601939" y="4110824"/>
            <a:ext cx="1908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 smtClean="0"/>
              <a:t>800/2=400</a:t>
            </a:r>
            <a:endParaRPr lang="en-US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456952" y="2696162"/>
            <a:ext cx="1637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/>
              <a:t>(600/3)-(34/2)</a:t>
            </a:r>
          </a:p>
          <a:p>
            <a:r>
              <a:rPr lang="en-SG" b="1" dirty="0"/>
              <a:t> </a:t>
            </a:r>
            <a:r>
              <a:rPr lang="en-SG" b="1" dirty="0" smtClean="0"/>
              <a:t>     =183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281065" y="2082896"/>
            <a:ext cx="143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/>
              <a:t>Birds width</a:t>
            </a:r>
            <a:endParaRPr lang="en-US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592002" y="2347298"/>
            <a:ext cx="361496" cy="4050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08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287" y="608385"/>
            <a:ext cx="9874911" cy="985962"/>
          </a:xfrm>
        </p:spPr>
        <p:txBody>
          <a:bodyPr>
            <a:normAutofit/>
          </a:bodyPr>
          <a:lstStyle/>
          <a:p>
            <a:r>
              <a:rPr lang="en-SG" sz="4800" b="1" dirty="0" smtClean="0">
                <a:latin typeface="Algerian" panose="04020705040A02060702" pitchFamily="82" charset="0"/>
              </a:rPr>
              <a:t>MOVING WALL</a:t>
            </a:r>
            <a:endParaRPr lang="en-US" sz="4800" b="1" dirty="0">
              <a:latin typeface="Algerian" panose="04020705040A02060702" pitchFamily="82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86" r="50694" b="9015"/>
          <a:stretch/>
        </p:blipFill>
        <p:spPr>
          <a:xfrm>
            <a:off x="324196" y="1803399"/>
            <a:ext cx="7938932" cy="4747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1292" r="29708" b="7334"/>
          <a:stretch/>
        </p:blipFill>
        <p:spPr>
          <a:xfrm>
            <a:off x="3416531" y="1803399"/>
            <a:ext cx="8150629" cy="47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8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/>
              <a:t>Settings</a:t>
            </a:r>
            <a:endParaRPr lang="en-US" sz="4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53" y="1866900"/>
            <a:ext cx="7179094" cy="42672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72E0E-FC70-4F4A-95A9-657542A98649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556" y="1810393"/>
            <a:ext cx="9945488" cy="43154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" t="-282" r="-633" b="5102"/>
          <a:stretch/>
        </p:blipFill>
        <p:spPr>
          <a:xfrm>
            <a:off x="5191284" y="431800"/>
            <a:ext cx="6764910" cy="6045200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/>
        </p:nvPicPr>
        <p:blipFill rotWithShape="1">
          <a:blip r:embed="rId6"/>
          <a:srcRect l="31007" r="30860" b="7630"/>
          <a:stretch/>
        </p:blipFill>
        <p:spPr>
          <a:xfrm>
            <a:off x="700052" y="431800"/>
            <a:ext cx="4491232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6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Algerian" panose="04020705040A02060702" pitchFamily="82" charset="0"/>
              </a:rPr>
              <a:t>Timeline</a:t>
            </a:r>
            <a:endParaRPr lang="en-US" sz="54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0228675"/>
              </p:ext>
            </p:extLst>
          </p:nvPr>
        </p:nvGraphicFramePr>
        <p:xfrm>
          <a:off x="1219200" y="1803400"/>
          <a:ext cx="9753602" cy="3504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1"/>
                <a:gridCol w="4876801"/>
              </a:tblGrid>
              <a:tr h="556041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                         </a:t>
                      </a:r>
                      <a:r>
                        <a:rPr lang="en-US" sz="2400" b="1" baseline="0" dirty="0" smtClean="0"/>
                        <a:t> </a:t>
                      </a:r>
                      <a:r>
                        <a:rPr lang="en-US" sz="2400" b="1" dirty="0" smtClean="0"/>
                        <a:t>Task</a:t>
                      </a:r>
                      <a:endParaRPr lang="en-US" sz="2400" b="1" dirty="0"/>
                    </a:p>
                  </a:txBody>
                  <a:tcPr marL="90279" marR="90279"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                        Deadline</a:t>
                      </a:r>
                      <a:endParaRPr lang="en-US" sz="2400" b="1" dirty="0"/>
                    </a:p>
                  </a:txBody>
                  <a:tcPr marL="90279" marR="90279"/>
                </a:tc>
              </a:tr>
              <a:tr h="55604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Proposal</a:t>
                      </a:r>
                      <a:endParaRPr lang="en-US" dirty="0"/>
                    </a:p>
                  </a:txBody>
                  <a:tcPr marL="90279" marR="902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Within 3rd week of January(Completed) </a:t>
                      </a:r>
                      <a:endParaRPr lang="en-US" dirty="0"/>
                    </a:p>
                  </a:txBody>
                  <a:tcPr marL="90279" marR="90279"/>
                </a:tc>
              </a:tr>
              <a:tr h="55604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Requirement Analysis, Specification</a:t>
                      </a:r>
                      <a:endParaRPr lang="en-US" dirty="0"/>
                    </a:p>
                  </a:txBody>
                  <a:tcPr marL="90279" marR="902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Within</a:t>
                      </a:r>
                      <a:r>
                        <a:rPr lang="en-US" baseline="0" dirty="0" smtClean="0"/>
                        <a:t> 20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baseline="0" dirty="0" smtClean="0"/>
                        <a:t> January(Completed)</a:t>
                      </a:r>
                      <a:endParaRPr lang="en-US" dirty="0"/>
                    </a:p>
                  </a:txBody>
                  <a:tcPr marL="90279" marR="90279"/>
                </a:tc>
              </a:tr>
              <a:tr h="55604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Designing, Study </a:t>
                      </a:r>
                      <a:endParaRPr lang="en-US" dirty="0"/>
                    </a:p>
                  </a:txBody>
                  <a:tcPr marL="90279" marR="9027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Within </a:t>
                      </a:r>
                      <a:r>
                        <a:rPr lang="en-US" baseline="0" smtClean="0"/>
                        <a:t>3</a:t>
                      </a:r>
                      <a:r>
                        <a:rPr lang="en-US" baseline="30000" smtClean="0"/>
                        <a:t>rd</a:t>
                      </a:r>
                      <a:r>
                        <a:rPr lang="en-US" baseline="0" smtClean="0"/>
                        <a:t> March(Completed)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 marL="90279" marR="90279"/>
                </a:tc>
              </a:tr>
              <a:tr h="55604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Coding</a:t>
                      </a:r>
                      <a:endParaRPr lang="en-US" dirty="0"/>
                    </a:p>
                  </a:txBody>
                  <a:tcPr marL="90279" marR="9027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Within 10th</a:t>
                      </a:r>
                      <a:r>
                        <a:rPr lang="en-US" baseline="0" dirty="0" smtClean="0"/>
                        <a:t> April(Running)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 marL="90279" marR="90279"/>
                </a:tc>
              </a:tr>
              <a:tr h="55604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Final Testing</a:t>
                      </a:r>
                      <a:endParaRPr lang="en-US" dirty="0"/>
                    </a:p>
                  </a:txBody>
                  <a:tcPr marL="90279" marR="9027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Within </a:t>
                      </a:r>
                      <a:r>
                        <a:rPr lang="en-US" baseline="0" dirty="0" smtClean="0"/>
                        <a:t>2nd May</a:t>
                      </a:r>
                      <a:endParaRPr lang="en-US" dirty="0"/>
                    </a:p>
                  </a:txBody>
                  <a:tcPr marL="90279" marR="90279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72E0E-FC70-4F4A-95A9-657542A98649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4059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3FA49-F9A9-4585-A052-9DA8F1A1C870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01" y="540690"/>
            <a:ext cx="11513489" cy="5701084"/>
          </a:xfrm>
        </p:spPr>
      </p:pic>
    </p:spTree>
    <p:extLst>
      <p:ext uri="{BB962C8B-B14F-4D97-AF65-F5344CB8AC3E}">
        <p14:creationId xmlns:p14="http://schemas.microsoft.com/office/powerpoint/2010/main" val="302213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6259" y="219694"/>
            <a:ext cx="11578440" cy="6270171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 flipV="1">
            <a:off x="10486802" y="6267201"/>
            <a:ext cx="463138" cy="457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635" y="434340"/>
            <a:ext cx="11578440" cy="60852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SG" sz="3300" b="1" dirty="0"/>
          </a:p>
          <a:p>
            <a:pPr marL="0" indent="0">
              <a:buNone/>
            </a:pPr>
            <a:r>
              <a:rPr lang="en-SG" sz="3300" b="1" dirty="0" smtClean="0">
                <a:solidFill>
                  <a:schemeClr val="tx2"/>
                </a:solidFill>
              </a:rPr>
              <a:t>Project Mentor:</a:t>
            </a:r>
            <a:endParaRPr lang="en-SG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SG" b="1" dirty="0"/>
              <a:t>         </a:t>
            </a:r>
            <a:r>
              <a:rPr lang="en-SG" dirty="0"/>
              <a:t>	</a:t>
            </a:r>
            <a:r>
              <a:rPr lang="en-SG" dirty="0" smtClean="0"/>
              <a:t>         </a:t>
            </a:r>
            <a:r>
              <a:rPr lang="en-SG" b="1" dirty="0" err="1" smtClean="0">
                <a:solidFill>
                  <a:schemeClr val="tx2"/>
                </a:solidFill>
              </a:rPr>
              <a:t>Falguni</a:t>
            </a:r>
            <a:r>
              <a:rPr lang="en-SG" b="1" dirty="0" smtClean="0">
                <a:solidFill>
                  <a:schemeClr val="tx2"/>
                </a:solidFill>
              </a:rPr>
              <a:t> </a:t>
            </a:r>
            <a:r>
              <a:rPr lang="en-SG" b="1" dirty="0">
                <a:solidFill>
                  <a:schemeClr val="tx2"/>
                </a:solidFill>
              </a:rPr>
              <a:t>Roy</a:t>
            </a:r>
          </a:p>
          <a:p>
            <a:pPr marL="0" indent="0">
              <a:buNone/>
            </a:pPr>
            <a:r>
              <a:rPr lang="en-SG" dirty="0">
                <a:solidFill>
                  <a:schemeClr val="tx2"/>
                </a:solidFill>
              </a:rPr>
              <a:t>	</a:t>
            </a:r>
            <a:r>
              <a:rPr lang="en-SG" dirty="0" smtClean="0">
                <a:solidFill>
                  <a:schemeClr val="tx2"/>
                </a:solidFill>
              </a:rPr>
              <a:t>         </a:t>
            </a:r>
            <a:r>
              <a:rPr lang="en-SG" b="1" dirty="0" smtClean="0">
                <a:solidFill>
                  <a:schemeClr val="tx2"/>
                </a:solidFill>
              </a:rPr>
              <a:t>Lecturer</a:t>
            </a:r>
            <a:endParaRPr lang="en-SG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SG" b="1" dirty="0">
                <a:solidFill>
                  <a:schemeClr val="tx2"/>
                </a:solidFill>
              </a:rPr>
              <a:t>	</a:t>
            </a:r>
            <a:r>
              <a:rPr lang="en-SG" b="1" dirty="0" smtClean="0">
                <a:solidFill>
                  <a:schemeClr val="tx2"/>
                </a:solidFill>
              </a:rPr>
              <a:t>          IIT,NSTU   </a:t>
            </a:r>
            <a:r>
              <a:rPr lang="en-SG" b="1" dirty="0" smtClean="0"/>
              <a:t>                                           </a:t>
            </a:r>
            <a:endParaRPr lang="en-SG" b="1" dirty="0"/>
          </a:p>
          <a:p>
            <a:pPr marL="0" indent="0">
              <a:buNone/>
            </a:pPr>
            <a:r>
              <a:rPr lang="en-SG" dirty="0"/>
              <a:t>	</a:t>
            </a:r>
            <a:r>
              <a:rPr lang="en-SG" dirty="0" smtClean="0"/>
              <a:t>        </a:t>
            </a:r>
            <a:r>
              <a:rPr lang="en-SG" dirty="0"/>
              <a:t> </a:t>
            </a:r>
            <a:r>
              <a:rPr lang="en-SG" dirty="0" smtClean="0"/>
              <a:t>          </a:t>
            </a:r>
            <a:r>
              <a:rPr lang="en-SG" sz="3200" b="1" dirty="0" smtClean="0">
                <a:solidFill>
                  <a:schemeClr val="tx2"/>
                </a:solidFill>
              </a:rPr>
              <a:t>Team </a:t>
            </a:r>
            <a:r>
              <a:rPr lang="en-SG" sz="3200" b="1" dirty="0">
                <a:solidFill>
                  <a:schemeClr val="tx2"/>
                </a:solidFill>
              </a:rPr>
              <a:t>Members</a:t>
            </a:r>
            <a:r>
              <a:rPr lang="en-SG" sz="2800" b="1" dirty="0">
                <a:solidFill>
                  <a:schemeClr val="tx2"/>
                </a:solidFill>
              </a:rPr>
              <a:t>:</a:t>
            </a:r>
            <a:endParaRPr lang="en-SG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SG" dirty="0" smtClean="0"/>
              <a:t>                                               </a:t>
            </a:r>
            <a:r>
              <a:rPr lang="en-SG" b="1" dirty="0">
                <a:solidFill>
                  <a:schemeClr val="tx2"/>
                </a:solidFill>
              </a:rPr>
              <a:t>1.Md Al-Adnan(ASH1825008M)</a:t>
            </a:r>
          </a:p>
          <a:p>
            <a:pPr marL="0" indent="0">
              <a:buNone/>
            </a:pPr>
            <a:r>
              <a:rPr lang="en-SG" b="1" dirty="0">
                <a:solidFill>
                  <a:schemeClr val="tx2"/>
                </a:solidFill>
              </a:rPr>
              <a:t>			</a:t>
            </a:r>
            <a:r>
              <a:rPr lang="en-SG" b="1" dirty="0" smtClean="0">
                <a:solidFill>
                  <a:schemeClr val="tx2"/>
                </a:solidFill>
              </a:rPr>
              <a:t>            </a:t>
            </a:r>
            <a:r>
              <a:rPr lang="en-SG" b="1" dirty="0">
                <a:solidFill>
                  <a:schemeClr val="tx2"/>
                </a:solidFill>
              </a:rPr>
              <a:t>2</a:t>
            </a:r>
            <a:r>
              <a:rPr lang="en-SG" b="1" dirty="0" smtClean="0">
                <a:solidFill>
                  <a:schemeClr val="tx2"/>
                </a:solidFill>
              </a:rPr>
              <a:t>. </a:t>
            </a:r>
            <a:r>
              <a:rPr lang="en-SG" b="1" dirty="0" err="1" smtClean="0">
                <a:solidFill>
                  <a:schemeClr val="tx2"/>
                </a:solidFill>
              </a:rPr>
              <a:t>Moonmoon</a:t>
            </a:r>
            <a:r>
              <a:rPr lang="en-SG" b="1" dirty="0" smtClean="0">
                <a:solidFill>
                  <a:schemeClr val="tx2"/>
                </a:solidFill>
              </a:rPr>
              <a:t> Das(ASH1825027F</a:t>
            </a:r>
            <a:r>
              <a:rPr lang="en-SG" b="1" dirty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r>
              <a:rPr lang="en-SG" b="1" dirty="0">
                <a:solidFill>
                  <a:schemeClr val="tx2"/>
                </a:solidFill>
              </a:rPr>
              <a:t>		</a:t>
            </a:r>
            <a:r>
              <a:rPr lang="en-SG" b="1" dirty="0" smtClean="0">
                <a:solidFill>
                  <a:schemeClr val="tx2"/>
                </a:solidFill>
              </a:rPr>
              <a:t>                         </a:t>
            </a:r>
            <a:r>
              <a:rPr lang="en-SG" b="1" dirty="0">
                <a:solidFill>
                  <a:schemeClr val="tx2"/>
                </a:solidFill>
              </a:rPr>
              <a:t>3.Akash </a:t>
            </a:r>
            <a:r>
              <a:rPr lang="en-SG" b="1" dirty="0" smtClean="0">
                <a:solidFill>
                  <a:schemeClr val="tx2"/>
                </a:solidFill>
              </a:rPr>
              <a:t>Chandra </a:t>
            </a:r>
            <a:r>
              <a:rPr lang="en-SG" b="1" dirty="0" err="1" smtClean="0">
                <a:solidFill>
                  <a:schemeClr val="tx2"/>
                </a:solidFill>
              </a:rPr>
              <a:t>Debnath</a:t>
            </a:r>
            <a:r>
              <a:rPr lang="en-SG" b="1" dirty="0" smtClean="0">
                <a:solidFill>
                  <a:schemeClr val="tx2"/>
                </a:solidFill>
              </a:rPr>
              <a:t>(ASH1825037M</a:t>
            </a:r>
            <a:r>
              <a:rPr lang="en-SG" b="1" dirty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72E0E-FC70-4F4A-95A9-657542A98649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784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47650"/>
            <a:ext cx="11804666" cy="622935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662" y="769671"/>
            <a:ext cx="9607139" cy="910112"/>
          </a:xfrm>
        </p:spPr>
        <p:txBody>
          <a:bodyPr>
            <a:noAutofit/>
          </a:bodyPr>
          <a:lstStyle/>
          <a:p>
            <a:r>
              <a:rPr lang="en-SG" sz="6000" b="1" dirty="0" smtClean="0"/>
              <a:t>CONTENTS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152" y="2267981"/>
            <a:ext cx="3162753" cy="512479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SG" sz="1800" b="1" dirty="0" smtClean="0"/>
              <a:t> Introduction</a:t>
            </a:r>
            <a:endParaRPr lang="en-US" sz="1800" b="1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 smtClean="0"/>
              <a:t> Gameplay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 smtClean="0"/>
              <a:t> </a:t>
            </a:r>
            <a:r>
              <a:rPr lang="en-SG" sz="1800" b="1" dirty="0" smtClean="0"/>
              <a:t>Requirements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SG" sz="1800" b="1" dirty="0" smtClean="0"/>
              <a:t> Timeline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29A5-08D1-4FF9-9AA8-AAD898071DED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88618" y="1341912"/>
            <a:ext cx="3901070" cy="5017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87114" y="1869726"/>
            <a:ext cx="5302805" cy="512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0392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144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3896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55648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59152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0904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7134438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96883" y="320634"/>
            <a:ext cx="11590317" cy="622267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89328" y="628152"/>
            <a:ext cx="10493071" cy="1351723"/>
          </a:xfrm>
        </p:spPr>
        <p:txBody>
          <a:bodyPr>
            <a:normAutofit/>
          </a:bodyPr>
          <a:lstStyle/>
          <a:p>
            <a:r>
              <a:rPr lang="en-SG" sz="6600" b="1" dirty="0" smtClean="0"/>
              <a:t>Introduction</a:t>
            </a:r>
            <a:endParaRPr lang="en-US" sz="66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89328" y="1979875"/>
            <a:ext cx="9883474" cy="4725724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Flappy bird </a:t>
            </a:r>
            <a:r>
              <a:rPr lang="en-US" dirty="0"/>
              <a:t>is a side-</a:t>
            </a:r>
            <a:r>
              <a:rPr lang="en-US" dirty="0" err="1"/>
              <a:t>scroller</a:t>
            </a:r>
            <a:r>
              <a:rPr lang="en-US" dirty="0"/>
              <a:t> </a:t>
            </a:r>
            <a:r>
              <a:rPr lang="en-US" dirty="0" smtClean="0"/>
              <a:t>game where </a:t>
            </a:r>
            <a:r>
              <a:rPr lang="en-US" dirty="0"/>
              <a:t>the player controls a bird, </a:t>
            </a:r>
            <a:r>
              <a:rPr lang="en-US" dirty="0" smtClean="0"/>
              <a:t> attempting to </a:t>
            </a:r>
            <a:r>
              <a:rPr lang="en-US" dirty="0"/>
              <a:t>fly between columns of green pipes without hitting them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It’s a simple game of infinite level type.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SG" dirty="0" smtClean="0"/>
              <a:t> It is a challenging game for anyone. </a:t>
            </a:r>
            <a:endParaRPr lang="en-US" dirty="0" smtClean="0"/>
          </a:p>
          <a:p>
            <a:pPr marL="0" indent="0">
              <a:buNone/>
            </a:pPr>
            <a:r>
              <a:rPr lang="en-SG" dirty="0" smtClean="0"/>
              <a:t> 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9DB7-5BCA-432F-855C-FB389166C54D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88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3132" y="296883"/>
            <a:ext cx="11602193" cy="6270172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624" y="1828800"/>
            <a:ext cx="2520177" cy="4114799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7200" b="1" dirty="0" smtClean="0"/>
              <a:t>Gameplay</a:t>
            </a:r>
            <a:endParaRPr lang="en-US" sz="7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357" y="1828801"/>
            <a:ext cx="10353762" cy="4648200"/>
          </a:xfrm>
        </p:spPr>
        <p:txBody>
          <a:bodyPr>
            <a:normAutofit fontScale="77500" lnSpcReduction="2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dirty="0" smtClean="0">
                <a:effectLst/>
              </a:rPr>
              <a:t> We </a:t>
            </a:r>
            <a:r>
              <a:rPr lang="en-US" dirty="0">
                <a:effectLst/>
              </a:rPr>
              <a:t>plan on creating a </a:t>
            </a:r>
            <a:r>
              <a:rPr lang="en-US" dirty="0" smtClean="0">
                <a:effectLst/>
              </a:rPr>
              <a:t>2D </a:t>
            </a:r>
            <a:r>
              <a:rPr lang="en-US" dirty="0">
                <a:effectLst/>
              </a:rPr>
              <a:t>version </a:t>
            </a:r>
            <a:r>
              <a:rPr lang="en-US" dirty="0" smtClean="0"/>
              <a:t> </a:t>
            </a:r>
            <a:r>
              <a:rPr lang="en-US" dirty="0" smtClean="0">
                <a:effectLst/>
              </a:rPr>
              <a:t>of </a:t>
            </a:r>
            <a:r>
              <a:rPr lang="en-US" dirty="0" smtClean="0"/>
              <a:t>Fla</a:t>
            </a:r>
            <a:r>
              <a:rPr lang="en-US" dirty="0" smtClean="0">
                <a:effectLst/>
              </a:rPr>
              <a:t>ppy </a:t>
            </a:r>
            <a:r>
              <a:rPr lang="en-US" dirty="0">
                <a:effectLst/>
              </a:rPr>
              <a:t>Bird. </a:t>
            </a:r>
            <a:endParaRPr lang="en-US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 smtClean="0">
                <a:effectLst/>
              </a:rPr>
              <a:t> The </a:t>
            </a:r>
            <a:r>
              <a:rPr lang="en-US" dirty="0">
                <a:effectLst/>
              </a:rPr>
              <a:t>bird will be moving </a:t>
            </a:r>
            <a:r>
              <a:rPr lang="en-US" dirty="0" smtClean="0">
                <a:effectLst/>
              </a:rPr>
              <a:t>forward continuously between sets of pipes.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>
                <a:effectLst/>
              </a:rPr>
              <a:t>The </a:t>
            </a:r>
            <a:r>
              <a:rPr lang="en-US" dirty="0">
                <a:effectLst/>
              </a:rPr>
              <a:t>bird jumps up a small amount whenever </a:t>
            </a:r>
            <a:r>
              <a:rPr lang="en-US" dirty="0" smtClean="0">
                <a:effectLst/>
              </a:rPr>
              <a:t>the </a:t>
            </a:r>
            <a:r>
              <a:rPr lang="en-US" dirty="0">
                <a:effectLst/>
              </a:rPr>
              <a:t>spacebar </a:t>
            </a:r>
            <a:r>
              <a:rPr lang="en-US" dirty="0" smtClean="0">
                <a:effectLst/>
              </a:rPr>
              <a:t>is</a:t>
            </a:r>
          </a:p>
          <a:p>
            <a:pPr marL="0" indent="0" algn="just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pressed and can move to the left or right </a:t>
            </a:r>
            <a:r>
              <a:rPr lang="en-US" dirty="0" smtClean="0">
                <a:effectLst/>
              </a:rPr>
              <a:t>using </a:t>
            </a:r>
            <a:r>
              <a:rPr lang="en-US" dirty="0">
                <a:effectLst/>
              </a:rPr>
              <a:t>the left and </a:t>
            </a:r>
            <a:endParaRPr lang="en-US" dirty="0" smtClean="0">
              <a:effectLst/>
            </a:endParaRPr>
          </a:p>
          <a:p>
            <a:pPr marL="0" indent="0" algn="just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smtClean="0">
                <a:effectLst/>
              </a:rPr>
              <a:t>right arrow keys</a:t>
            </a:r>
            <a:r>
              <a:rPr lang="en-US" dirty="0">
                <a:effectLst/>
              </a:rPr>
              <a:t>. </a:t>
            </a:r>
            <a:endParaRPr lang="en-US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 smtClean="0">
                <a:effectLst/>
              </a:rPr>
              <a:t> If </a:t>
            </a:r>
            <a:r>
              <a:rPr lang="en-US" dirty="0">
                <a:effectLst/>
              </a:rPr>
              <a:t>the bird collides with a pipe, the ground, or the ceiling</a:t>
            </a:r>
            <a:r>
              <a:rPr lang="en-US" dirty="0" smtClean="0">
                <a:effectLst/>
              </a:rPr>
              <a:t>,</a:t>
            </a:r>
          </a:p>
          <a:p>
            <a:pPr marL="0" indent="0" algn="just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then the game is over. The pipes will have a random </a:t>
            </a:r>
            <a:r>
              <a:rPr lang="en-US" dirty="0" smtClean="0">
                <a:effectLst/>
              </a:rPr>
              <a:t>size</a:t>
            </a:r>
          </a:p>
          <a:p>
            <a:pPr marL="0" indent="0" algn="just">
              <a:buNone/>
            </a:pPr>
            <a:r>
              <a:rPr lang="en-US" dirty="0" smtClean="0">
                <a:effectLst/>
              </a:rPr>
              <a:t>     and </a:t>
            </a:r>
            <a:r>
              <a:rPr lang="en-US" dirty="0">
                <a:effectLst/>
              </a:rPr>
              <a:t>be created in random locations</a:t>
            </a:r>
            <a:r>
              <a:rPr lang="en-US" dirty="0" smtClean="0">
                <a:effectLst/>
              </a:rPr>
              <a:t>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>
                <a:effectLst/>
              </a:rPr>
              <a:t>If any player navigates between each </a:t>
            </a:r>
            <a:r>
              <a:rPr lang="en-US" dirty="0">
                <a:effectLst/>
              </a:rPr>
              <a:t>pair of </a:t>
            </a:r>
            <a:r>
              <a:rPr lang="en-US" dirty="0" smtClean="0">
                <a:effectLst/>
              </a:rPr>
              <a:t>pipes,</a:t>
            </a:r>
          </a:p>
          <a:p>
            <a:pPr marL="0" indent="0" algn="just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effectLst/>
              </a:rPr>
              <a:t> the player earn a </a:t>
            </a:r>
            <a:r>
              <a:rPr lang="en-US" dirty="0">
                <a:effectLst/>
              </a:rPr>
              <a:t>single </a:t>
            </a:r>
            <a:r>
              <a:rPr lang="en-US" dirty="0" smtClean="0">
                <a:effectLst/>
              </a:rPr>
              <a:t>point.</a:t>
            </a:r>
            <a:endParaRPr lang="en-US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Player score </a:t>
            </a:r>
            <a:r>
              <a:rPr lang="en-US" dirty="0">
                <a:effectLst/>
              </a:rPr>
              <a:t>will be tracked throughout the level. </a:t>
            </a:r>
            <a:endParaRPr lang="en-US" dirty="0" smtClean="0">
              <a:effectLst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DC15A-547E-4917-AE2D-0ED116FE1F90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71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6954" y="656823"/>
            <a:ext cx="8912488" cy="1035818"/>
          </a:xfrm>
        </p:spPr>
        <p:txBody>
          <a:bodyPr>
            <a:normAutofit/>
          </a:bodyPr>
          <a:lstStyle/>
          <a:p>
            <a:pPr algn="l"/>
            <a:r>
              <a:rPr lang="en-SG" sz="4000" b="1" dirty="0">
                <a:latin typeface="Algerian" panose="04020705040A02060702" pitchFamily="82" charset="0"/>
              </a:rPr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6954" y="2028305"/>
            <a:ext cx="8274450" cy="330015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SG" sz="2000" dirty="0"/>
              <a:t>2</a:t>
            </a:r>
            <a:r>
              <a:rPr lang="en-SG" sz="2000" dirty="0" smtClean="0"/>
              <a:t>D Animation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000" dirty="0" smtClean="0"/>
              <a:t>Objective Selection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000" dirty="0" smtClean="0"/>
              <a:t>Moving Wall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000" dirty="0" smtClean="0"/>
              <a:t>Collision Detection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000" dirty="0" smtClean="0"/>
              <a:t>Score Counting</a:t>
            </a:r>
            <a:endParaRPr lang="en-US" sz="2000" dirty="0"/>
          </a:p>
        </p:txBody>
      </p:sp>
      <p:sp>
        <p:nvSpPr>
          <p:cNvPr id="4" name="Right Bracket 3"/>
          <p:cNvSpPr/>
          <p:nvPr/>
        </p:nvSpPr>
        <p:spPr>
          <a:xfrm>
            <a:off x="4638500" y="2136370"/>
            <a:ext cx="116379" cy="1180407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4854632" y="2626819"/>
            <a:ext cx="897775" cy="182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54179" y="2533593"/>
            <a:ext cx="142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/>
              <a:t>Completed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8568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371" y="1000125"/>
            <a:ext cx="10260303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Algerian" panose="04020705040A02060702" pitchFamily="82" charset="0"/>
              </a:rPr>
              <a:t>2D Animation(Con…)</a:t>
            </a:r>
            <a:endParaRPr lang="en-US" sz="4000" b="1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409825"/>
            <a:ext cx="10172700" cy="4724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 err="1" smtClean="0"/>
              <a:t>Jpanel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JPanel</a:t>
            </a:r>
            <a:r>
              <a:rPr lang="en-US" dirty="0" smtClean="0"/>
              <a:t> is a subclass of </a:t>
            </a:r>
            <a:r>
              <a:rPr lang="en-US" dirty="0" err="1" smtClean="0"/>
              <a:t>Jcomponent</a:t>
            </a:r>
            <a:r>
              <a:rPr lang="en-US" dirty="0" smtClean="0"/>
              <a:t> and </a:t>
            </a:r>
            <a:r>
              <a:rPr lang="en-US" dirty="0" err="1" smtClean="0"/>
              <a:t>Jcomponent</a:t>
            </a:r>
            <a:r>
              <a:rPr lang="en-US" dirty="0" smtClean="0"/>
              <a:t> is the subclass of Container.</a:t>
            </a:r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err="1" smtClean="0"/>
              <a:t>BufferedImage</a:t>
            </a:r>
            <a:r>
              <a:rPr lang="en-US" b="1" dirty="0" smtClean="0"/>
              <a:t>: </a:t>
            </a:r>
            <a:r>
              <a:rPr lang="en-US" dirty="0" smtClean="0"/>
              <a:t>A buffered image is made of color model of image data. It objects have an </a:t>
            </a:r>
            <a:r>
              <a:rPr lang="en-US" dirty="0" err="1" smtClean="0"/>
              <a:t>upperleft</a:t>
            </a:r>
            <a:r>
              <a:rPr lang="en-US" dirty="0" smtClean="0"/>
              <a:t> corner co-</a:t>
            </a:r>
            <a:r>
              <a:rPr lang="en-US" dirty="0" err="1" smtClean="0"/>
              <a:t>ordinator</a:t>
            </a:r>
            <a:r>
              <a:rPr lang="en-US" dirty="0" smtClean="0"/>
              <a:t>(0,0). Image is generic but </a:t>
            </a:r>
            <a:r>
              <a:rPr lang="en-US" dirty="0" err="1" smtClean="0"/>
              <a:t>bufferedImage</a:t>
            </a:r>
            <a:r>
              <a:rPr lang="en-US" dirty="0" smtClean="0"/>
              <a:t> is the concrete implementation of the generic concept.</a:t>
            </a:r>
          </a:p>
          <a:p>
            <a:pPr>
              <a:buNone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err="1" smtClean="0"/>
              <a:t>ImageIO</a:t>
            </a:r>
            <a:r>
              <a:rPr lang="en-US" b="1" dirty="0" smtClean="0"/>
              <a:t>: </a:t>
            </a:r>
            <a:r>
              <a:rPr lang="en-US" dirty="0" smtClean="0"/>
              <a:t>The main package of the java image I/O API.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9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lgerian" panose="04020705040A02060702" pitchFamily="82" charset="0"/>
              </a:rPr>
              <a:t>2D Animation(Con…)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b="1" dirty="0" err="1" smtClean="0"/>
              <a:t>PrintStackTrace</a:t>
            </a:r>
            <a:r>
              <a:rPr lang="en-US" b="1" dirty="0" smtClean="0"/>
              <a:t> :</a:t>
            </a:r>
            <a:r>
              <a:rPr lang="en-US" dirty="0" smtClean="0"/>
              <a:t> It helps to find out where the problem occurred.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b="1" dirty="0" smtClean="0"/>
              <a:t>Paint : </a:t>
            </a:r>
            <a:r>
              <a:rPr lang="en-US" dirty="0" smtClean="0"/>
              <a:t>A Graphics context provides the capabilities of drawing on the screen.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b="1" dirty="0" smtClean="0"/>
              <a:t>Repaint :</a:t>
            </a:r>
            <a:r>
              <a:rPr lang="en-US" dirty="0" smtClean="0"/>
              <a:t> Repaint is invoked by a program to drawing. To call paint() manually then repaint() is used.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b="1" dirty="0" err="1" smtClean="0"/>
              <a:t>ActionListener</a:t>
            </a:r>
            <a:r>
              <a:rPr lang="en-US" b="1" dirty="0" smtClean="0"/>
              <a:t> :</a:t>
            </a:r>
            <a:r>
              <a:rPr lang="en-US" dirty="0" smtClean="0"/>
              <a:t> It is a interface that contains a single method, public void(</a:t>
            </a:r>
            <a:r>
              <a:rPr lang="en-US" dirty="0" err="1" smtClean="0"/>
              <a:t>ActionEvent</a:t>
            </a:r>
            <a:r>
              <a:rPr lang="en-US" dirty="0" smtClean="0"/>
              <a:t> e).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 Rendering : </a:t>
            </a:r>
            <a:r>
              <a:rPr lang="en-US" dirty="0" smtClean="0"/>
              <a:t>To display text, shapes or images in the graphics 2D rendering context and then call one of the rendering  methods , such as draw or fill.</a:t>
            </a:r>
          </a:p>
        </p:txBody>
      </p:sp>
    </p:spTree>
    <p:extLst>
      <p:ext uri="{BB962C8B-B14F-4D97-AF65-F5344CB8AC3E}">
        <p14:creationId xmlns:p14="http://schemas.microsoft.com/office/powerpoint/2010/main" val="120893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006" y="393411"/>
            <a:ext cx="10972800" cy="1084239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Algerian" panose="04020705040A02060702" pitchFamily="82" charset="0"/>
              </a:rPr>
              <a:t>2D Animation</a:t>
            </a:r>
            <a:endParaRPr lang="en-US" sz="4000" b="1" dirty="0">
              <a:latin typeface="Algerian" panose="04020705040A02060702" pitchFamily="82" charset="0"/>
            </a:endParaRPr>
          </a:p>
        </p:txBody>
      </p:sp>
      <p:pic>
        <p:nvPicPr>
          <p:cNvPr id="3075" name="Picture 3" descr="C:\Users\User\Desktop\New folder (2)\Menuuuu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8319" y="1647208"/>
            <a:ext cx="9373307" cy="5119352"/>
          </a:xfrm>
          <a:prstGeom prst="rect">
            <a:avLst/>
          </a:prstGeom>
          <a:noFill/>
        </p:spPr>
      </p:pic>
      <p:cxnSp>
        <p:nvCxnSpPr>
          <p:cNvPr id="11" name="Straight Arrow Connector 10"/>
          <p:cNvCxnSpPr/>
          <p:nvPr/>
        </p:nvCxnSpPr>
        <p:spPr>
          <a:xfrm flipV="1">
            <a:off x="4889724" y="3370240"/>
            <a:ext cx="8128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832225" y="5804616"/>
            <a:ext cx="32512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457825" y="2893185"/>
            <a:ext cx="1219200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JPanel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83425" y="5576016"/>
            <a:ext cx="13208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Paint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20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 Classic 16x9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01059.potx" id="{C5FD5170-17AC-4815-968A-FDC1AAB6E99D}" vid="{74C691A5-1550-4555-B870-169F3443F4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Layout</Template>
  <TotalTime>1975</TotalTime>
  <Words>429</Words>
  <Application>Microsoft Office PowerPoint</Application>
  <PresentationFormat>Widescreen</PresentationFormat>
  <Paragraphs>107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Algerian</vt:lpstr>
      <vt:lpstr>Arial</vt:lpstr>
      <vt:lpstr>Calibri</vt:lpstr>
      <vt:lpstr>Constantia</vt:lpstr>
      <vt:lpstr>Wingdings</vt:lpstr>
      <vt:lpstr>Books Classic 16x9</vt:lpstr>
      <vt:lpstr> Team Name: The Brainy Fools</vt:lpstr>
      <vt:lpstr>.</vt:lpstr>
      <vt:lpstr>CONTENTS</vt:lpstr>
      <vt:lpstr>Introduction</vt:lpstr>
      <vt:lpstr>Gameplay</vt:lpstr>
      <vt:lpstr>REQUIREMENTS</vt:lpstr>
      <vt:lpstr>2D Animation(Con…)</vt:lpstr>
      <vt:lpstr>2D Animation(Con…)</vt:lpstr>
      <vt:lpstr>2D Animation</vt:lpstr>
      <vt:lpstr>2D Animation(Con…)</vt:lpstr>
      <vt:lpstr>PowerPoint Presentation</vt:lpstr>
      <vt:lpstr>OBJECTIVE SELECTION</vt:lpstr>
      <vt:lpstr>PowerPoint Presentation</vt:lpstr>
      <vt:lpstr>MOVING WALL</vt:lpstr>
      <vt:lpstr>Settings</vt:lpstr>
      <vt:lpstr>Timeline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flappy bird?</dc:title>
  <dc:creator>HP</dc:creator>
  <cp:lastModifiedBy>HP</cp:lastModifiedBy>
  <cp:revision>150</cp:revision>
  <dcterms:created xsi:type="dcterms:W3CDTF">2019-01-13T17:32:58Z</dcterms:created>
  <dcterms:modified xsi:type="dcterms:W3CDTF">2019-03-06T10:35:48Z</dcterms:modified>
</cp:coreProperties>
</file>